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Amatic SC"/>
      <p:regular r:id="rId16"/>
      <p:bold r:id="rId17"/>
    </p:embeddedFont>
    <p:embeddedFont>
      <p:font typeface="Source Code Pr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SourceCodePr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maticSC-bold.fntdata"/><Relationship Id="rId16" Type="http://schemas.openxmlformats.org/officeDocument/2006/relationships/font" Target="fonts/AmaticSC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.fntdata"/><Relationship Id="rId6" Type="http://schemas.openxmlformats.org/officeDocument/2006/relationships/slide" Target="slides/slide1.xml"/><Relationship Id="rId18" Type="http://schemas.openxmlformats.org/officeDocument/2006/relationships/font" Target="fonts/SourceCode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7487a8951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7487a8951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7487a8951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7487a8951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7487a8951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7487a8951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7487a8951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7487a8951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7487a8951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7487a8951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7487a8951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7487a895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7487a8951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7487a895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7487a8951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7487a8951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7487a8951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7487a8951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cs.google.com/document/d/13uUx-qRjjHM_iaM66GZaGADVxe9U5gu2_1oiVqMNZRs/edit" TargetMode="External"/><Relationship Id="rId4" Type="http://schemas.openxmlformats.org/officeDocument/2006/relationships/hyperlink" Target="https://jamboard.google.com/d/1rsdVqGt4t1Bn4_a-x1OPtaPuP8xLTcA7yskJZGDTP2Q/viewer?f=0" TargetMode="External"/><Relationship Id="rId5" Type="http://schemas.openxmlformats.org/officeDocument/2006/relationships/hyperlink" Target="https://drive.google.com/drive/u/0/folders/1nE2E-71x2ieODPYC-7plyeR-_qvVgJSZ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419025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       Пријава на комкурс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Идеја за час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/>
          <p:nvPr>
            <p:ph type="title"/>
          </p:nvPr>
        </p:nvSpPr>
        <p:spPr>
          <a:xfrm>
            <a:off x="311700" y="292850"/>
            <a:ext cx="8520600" cy="456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>
                <a:solidFill>
                  <a:srgbClr val="00FF00"/>
                </a:solidFill>
              </a:rPr>
              <a:t>Прилози:</a:t>
            </a:r>
            <a:endParaRPr>
              <a:solidFill>
                <a:srgbClr val="00FF00"/>
              </a:solidFill>
            </a:endParaRPr>
          </a:p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SzPts val="4200"/>
              <a:buAutoNum type="arabicPeriod"/>
            </a:pPr>
            <a:r>
              <a:rPr lang="sr"/>
              <a:t>линк на диск документ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sr" sz="13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https://docs.google.com/document/d/13uUx-qRjjHM_iaM66GZaGADVxe9U5gu2_1oiVqMNZRs/edit</a:t>
            </a:r>
            <a:endParaRPr sz="4400"/>
          </a:p>
          <a:p>
            <a:pPr indent="-508000" lvl="0" marL="457200" rtl="0" algn="l">
              <a:spcBef>
                <a:spcPts val="0"/>
              </a:spcBef>
              <a:spcAft>
                <a:spcPts val="0"/>
              </a:spcAft>
              <a:buSzPts val="4400"/>
              <a:buAutoNum type="arabicPeriod"/>
            </a:pPr>
            <a:r>
              <a:rPr lang="sr" sz="4400"/>
              <a:t>линк на инерактивну таблу</a:t>
            </a:r>
            <a:endParaRPr sz="4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sr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https://jamboard.google.com/d/1rsdVqGt4t1Bn4_a-x1OPtaPuP8xLTcA7yskJZGDTP2Q/viewer?f=0</a:t>
            </a:r>
            <a:endParaRPr sz="4500"/>
          </a:p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SzPts val="4200"/>
              <a:buAutoNum type="arabicPeriod"/>
            </a:pPr>
            <a:r>
              <a:rPr lang="sr"/>
              <a:t>линк на снимак часа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sr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https://drive.google.com/drive/u/0/folders/1nE2E-71x2ieODPYC-7plyeR-_qvVgJSZ</a:t>
            </a:r>
            <a:endParaRPr sz="4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>
                <a:solidFill>
                  <a:srgbClr val="E06666"/>
                </a:solidFill>
              </a:rPr>
              <a:t>Предметни професор</a:t>
            </a:r>
            <a:r>
              <a:rPr lang="sr" sz="3600"/>
              <a:t>: Ирена Видановић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>
                <a:solidFill>
                  <a:srgbClr val="C27BA0"/>
                </a:solidFill>
              </a:rPr>
              <a:t>Школа</a:t>
            </a:r>
            <a:r>
              <a:rPr lang="sr" sz="3600"/>
              <a:t>: Гимназија Пирот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92850"/>
            <a:ext cx="8520600" cy="373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>
                <a:solidFill>
                  <a:srgbClr val="4A86E8"/>
                </a:solidFill>
              </a:rPr>
              <a:t>Предмет</a:t>
            </a:r>
            <a:r>
              <a:rPr lang="sr"/>
              <a:t>: Математика , први разред гимназије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>
                <a:solidFill>
                  <a:srgbClr val="FF00FF"/>
                </a:solidFill>
              </a:rPr>
              <a:t>Тема</a:t>
            </a:r>
            <a:r>
              <a:rPr lang="sr"/>
              <a:t>:Растављање квадратног тринома на чиниоце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>
                <a:solidFill>
                  <a:srgbClr val="FFFF00"/>
                </a:solidFill>
              </a:rPr>
              <a:t>Тип часа</a:t>
            </a:r>
            <a:r>
              <a:rPr lang="sr"/>
              <a:t>: обрада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346550"/>
            <a:ext cx="8520600" cy="38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u="sng">
                <a:solidFill>
                  <a:srgbClr val="FF0000"/>
                </a:solidFill>
              </a:rPr>
              <a:t>Генерални циљ</a:t>
            </a:r>
            <a:r>
              <a:rPr lang="sr"/>
              <a:t>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-Симулирати стварни час из учионице,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- омогућити да ученици чују објашњење и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- истовремено прате решавање задатка на интерактивној табли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292850"/>
            <a:ext cx="8520600" cy="248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u="sng">
                <a:solidFill>
                  <a:srgbClr val="00FF00"/>
                </a:solidFill>
              </a:rPr>
              <a:t>Алати</a:t>
            </a:r>
            <a:r>
              <a:rPr lang="sr"/>
              <a:t>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000"/>
              <a:t>апликацијe: 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sr" sz="3000"/>
              <a:t>Zoom, 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sr" sz="3000"/>
              <a:t>Jamboard, 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sr" sz="3000"/>
              <a:t>Google учионица i 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sr" sz="3000"/>
              <a:t>Google диск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000"/>
              <a:t>опрема: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sr" sz="3000"/>
              <a:t>рачунар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sr" sz="3000"/>
              <a:t>микрофон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sr" sz="3000"/>
              <a:t>инернет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311700" y="292850"/>
            <a:ext cx="8520600" cy="448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900">
                <a:solidFill>
                  <a:srgbClr val="FF00FF"/>
                </a:solidFill>
              </a:rPr>
              <a:t>Припремљени материјал пре часа:</a:t>
            </a:r>
            <a:r>
              <a:rPr lang="sr" sz="3900">
                <a:solidFill>
                  <a:srgbClr val="A64D79"/>
                </a:solidFill>
              </a:rPr>
              <a:t> </a:t>
            </a:r>
            <a:endParaRPr sz="3900">
              <a:solidFill>
                <a:srgbClr val="A64D79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sr" sz="2600"/>
              <a:t>документ са урађеним задацима на часу и домаћим задатком на Google диску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sr" sz="2600"/>
              <a:t>интерактивна табла на Jamboard-у(дефиниције, постављени задаци, домаћи задатак )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sr" sz="2600"/>
              <a:t>у Google учионици на стриму поставити обавештење о часу(сатница почетка часа и постављања линка за пријаву на Zoom)</a:t>
            </a: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311700" y="292850"/>
            <a:ext cx="8520600" cy="44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>
                <a:solidFill>
                  <a:srgbClr val="6AA84F"/>
                </a:solidFill>
              </a:rPr>
              <a:t>Ток часа:</a:t>
            </a:r>
            <a:endParaRPr>
              <a:solidFill>
                <a:srgbClr val="6AA84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3900">
                <a:solidFill>
                  <a:srgbClr val="FF9900"/>
                </a:solidFill>
              </a:rPr>
              <a:t>Пре почетка часа:</a:t>
            </a:r>
            <a:endParaRPr sz="3900">
              <a:solidFill>
                <a:srgbClr val="FF99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sr" sz="3200"/>
              <a:t>припремити учионицу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sr" sz="3200"/>
              <a:t>Припремити интерактивну таблу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sr" sz="3200"/>
              <a:t>пријављивање на Zoom митинг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sr" sz="3200"/>
              <a:t>У заказано време на стриму у учионици поставити позив за </a:t>
            </a:r>
            <a:r>
              <a:rPr lang="sr" sz="3200"/>
              <a:t>Zoom митинг са линком и шифром за пријаву 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sr" sz="3200"/>
              <a:t>прихватити пријаве ученика</a:t>
            </a:r>
            <a:endParaRPr sz="3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>
                <a:solidFill>
                  <a:srgbClr val="93C47D"/>
                </a:solidFill>
              </a:rPr>
              <a:t>Ток часа:</a:t>
            </a:r>
            <a:endParaRPr>
              <a:solidFill>
                <a:srgbClr val="93C4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 sz="4300">
                <a:solidFill>
                  <a:srgbClr val="FF0000"/>
                </a:solidFill>
              </a:rPr>
              <a:t>на </a:t>
            </a:r>
            <a:r>
              <a:rPr lang="sr" sz="4300">
                <a:solidFill>
                  <a:srgbClr val="FF0000"/>
                </a:solidFill>
              </a:rPr>
              <a:t>Часу:</a:t>
            </a:r>
            <a:endParaRPr sz="43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r" sz="2400"/>
              <a:t>у заказано време почиње час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r" sz="2400"/>
              <a:t>поздравити ученике и евидентирати присутне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r" sz="2400"/>
              <a:t>На Zoom-у приказујете (Chare Screen)припремљену инерактивну таблу са Jamboard-a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r" sz="2400"/>
              <a:t>ученици чују глас професора, објашњења професора садржаја који се већ налази на инерактивној табли или који професор пише упоредо са објашњењем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r" sz="2400"/>
              <a:t>ученици активно учествују (Unmute)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r" sz="2400"/>
              <a:t>ученици могу да питају шта им није јасно и да одговарају на постављена питања и пишу на инерактивну таблу, ако за то имају одобрење професора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sr" sz="2400"/>
              <a:t>на крају часа добијају домаћи задатак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>
                <a:solidFill>
                  <a:srgbClr val="93C47D"/>
                </a:solidFill>
              </a:rPr>
              <a:t>Ток часа:</a:t>
            </a:r>
            <a:endParaRPr>
              <a:solidFill>
                <a:srgbClr val="93C4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r">
                <a:solidFill>
                  <a:srgbClr val="CC0000"/>
                </a:solidFill>
              </a:rPr>
              <a:t>По завршетку часа:</a:t>
            </a:r>
            <a:endParaRPr>
              <a:solidFill>
                <a:srgbClr val="CC0000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sr" sz="2600"/>
              <a:t>у учионици, на стриму поставити линк на документ са диска са детањно урађеним задацима са часа и домаћим задатком који треба самостално да ураде, сликају свеску и поставе до назначеног рока у учионицу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sr" sz="2600"/>
              <a:t>у учионици, на стриму поставити линк на снимак часа да могу поново прегледати час, ако нешто нису разумели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sr" sz="2600"/>
              <a:t>захвалити ученицима на пажњи и позвати их да ако има нечег нејасног пишу и јаве се професору ради додатних консултација</a:t>
            </a:r>
            <a:endParaRPr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